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Nunito"/>
      <p:regular r:id="rId28"/>
      <p:bold r:id="rId29"/>
      <p:italic r:id="rId30"/>
      <p:boldItalic r:id="rId31"/>
    </p:embeddedFont>
    <p:embeddedFont>
      <p:font typeface="Maven Pro"/>
      <p:regular r:id="rId32"/>
      <p:bold r:id="rId33"/>
    </p:embeddedFont>
    <p:embeddedFont>
      <p:font typeface="Comfortaa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Nunito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boldItalic.fntdata"/><Relationship Id="rId30" Type="http://schemas.openxmlformats.org/officeDocument/2006/relationships/font" Target="fonts/Nunito-italic.fntdata"/><Relationship Id="rId11" Type="http://schemas.openxmlformats.org/officeDocument/2006/relationships/slide" Target="slides/slide6.xml"/><Relationship Id="rId33" Type="http://schemas.openxmlformats.org/officeDocument/2006/relationships/font" Target="fonts/MavenPro-bold.fntdata"/><Relationship Id="rId10" Type="http://schemas.openxmlformats.org/officeDocument/2006/relationships/slide" Target="slides/slide5.xml"/><Relationship Id="rId32" Type="http://schemas.openxmlformats.org/officeDocument/2006/relationships/font" Target="fonts/MavenPro-regular.fntdata"/><Relationship Id="rId13" Type="http://schemas.openxmlformats.org/officeDocument/2006/relationships/slide" Target="slides/slide8.xml"/><Relationship Id="rId35" Type="http://schemas.openxmlformats.org/officeDocument/2006/relationships/font" Target="fonts/Comfortaa-bold.fntdata"/><Relationship Id="rId12" Type="http://schemas.openxmlformats.org/officeDocument/2006/relationships/slide" Target="slides/slide7.xml"/><Relationship Id="rId34" Type="http://schemas.openxmlformats.org/officeDocument/2006/relationships/font" Target="fonts/Comfortaa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63100ef5b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63100ef5b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92b1abb76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92b1abb76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96decccbe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96decccbe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940e77c26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940e77c26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9410b46d0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9410b46d0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9410b46d0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9410b46d0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92b1abb76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92b1abb76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9410b46d0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9410b46d0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410b46d0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410b46d0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9410b46d0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9410b46d0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9410b46d0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9410b46d0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Voting Machines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9410b46d0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9410b46d0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9410b46d0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9410b46d0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9410b46d0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9410b46d0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9410b46d0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9410b46d0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9410b46d0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9410b46d0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92b1abb7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92b1abb7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92b1abb76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92b1abb76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accent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22.png"/><Relationship Id="rId6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287525" y="1613825"/>
            <a:ext cx="84552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Comfortaa"/>
                <a:ea typeface="Comfortaa"/>
                <a:cs typeface="Comfortaa"/>
                <a:sym typeface="Comfortaa"/>
              </a:rPr>
              <a:t>Driving Voter Turnout Using Blockchain:</a:t>
            </a:r>
            <a:endParaRPr sz="5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Comfortaa"/>
                <a:ea typeface="Comfortaa"/>
                <a:cs typeface="Comfortaa"/>
                <a:sym typeface="Comfortaa"/>
              </a:rPr>
              <a:t>Digitization and Security, featuring Solidity Smart Contracts </a:t>
            </a:r>
            <a:endParaRPr sz="25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728150" y="3247950"/>
            <a:ext cx="4255500" cy="10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 Claycomb, Pani Maddi, David Frasier, John Hernandez</a:t>
            </a:r>
            <a:endParaRPr/>
          </a:p>
        </p:txBody>
      </p:sp>
      <p:pic>
        <p:nvPicPr>
          <p:cNvPr id="279" name="Google Shape;2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5600" y="4049300"/>
            <a:ext cx="832800" cy="10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1675" y="4118850"/>
            <a:ext cx="1530020" cy="9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9125" y="4049300"/>
            <a:ext cx="1105134" cy="109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2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Comfortaa"/>
                <a:ea typeface="Comfortaa"/>
                <a:cs typeface="Comfortaa"/>
                <a:sym typeface="Comfortaa"/>
              </a:rPr>
              <a:t>Voting Dapp: Demo</a:t>
            </a:r>
            <a:r>
              <a:rPr lang="en"/>
              <a:t> 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3"/>
          <p:cNvSpPr txBox="1"/>
          <p:nvPr/>
        </p:nvSpPr>
        <p:spPr>
          <a:xfrm>
            <a:off x="349650" y="379550"/>
            <a:ext cx="84447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Voting </a:t>
            </a:r>
            <a:r>
              <a:rPr b="1" lang="en" sz="5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DAPP: High Level Process</a:t>
            </a:r>
            <a:endParaRPr b="1" sz="5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345" name="Google Shape;345;p23"/>
          <p:cNvGrpSpPr/>
          <p:nvPr/>
        </p:nvGrpSpPr>
        <p:grpSpPr>
          <a:xfrm>
            <a:off x="8875" y="1445564"/>
            <a:ext cx="2214600" cy="2962061"/>
            <a:chOff x="8875" y="1445564"/>
            <a:chExt cx="2214600" cy="2962061"/>
          </a:xfrm>
        </p:grpSpPr>
        <p:sp>
          <p:nvSpPr>
            <p:cNvPr id="346" name="Google Shape;346;p23"/>
            <p:cNvSpPr/>
            <p:nvPr/>
          </p:nvSpPr>
          <p:spPr>
            <a:xfrm>
              <a:off x="8875" y="1445564"/>
              <a:ext cx="2214600" cy="669000"/>
            </a:xfrm>
            <a:prstGeom prst="homePlate">
              <a:avLst>
                <a:gd fmla="val 50000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rPr>
                <a:t>Ethereum Mining Capacity</a:t>
              </a:r>
              <a:endParaRPr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47" name="Google Shape;347;p23"/>
            <p:cNvSpPr txBox="1"/>
            <p:nvPr/>
          </p:nvSpPr>
          <p:spPr>
            <a:xfrm>
              <a:off x="142650" y="2057125"/>
              <a:ext cx="20640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400"/>
                <a:buFont typeface="Roboto"/>
                <a:buChar char="❏"/>
              </a:pPr>
              <a:r>
                <a:rPr b="1" lang="en">
                  <a:solidFill>
                    <a:srgbClr val="FF0000"/>
                  </a:solidFill>
                  <a:latin typeface="Roboto"/>
                  <a:ea typeface="Roboto"/>
                  <a:cs typeface="Roboto"/>
                  <a:sym typeface="Roboto"/>
                </a:rPr>
                <a:t>Ethereum Capacity Constraints / Bottlenecks</a:t>
              </a:r>
              <a:endParaRPr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oboto"/>
                <a:buChar char="❏"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Develop logistics for timely and legal voting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8" name="Google Shape;348;p23"/>
          <p:cNvGrpSpPr/>
          <p:nvPr/>
        </p:nvGrpSpPr>
        <p:grpSpPr>
          <a:xfrm>
            <a:off x="1838325" y="1445575"/>
            <a:ext cx="2064000" cy="2962050"/>
            <a:chOff x="1838325" y="1445575"/>
            <a:chExt cx="2064000" cy="2962050"/>
          </a:xfrm>
        </p:grpSpPr>
        <p:sp>
          <p:nvSpPr>
            <p:cNvPr id="349" name="Google Shape;349;p23"/>
            <p:cNvSpPr/>
            <p:nvPr/>
          </p:nvSpPr>
          <p:spPr>
            <a:xfrm>
              <a:off x="1838325" y="14455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rPr>
                <a:t>Candidate Registration</a:t>
              </a:r>
              <a:endParaRPr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50" name="Google Shape;350;p23"/>
            <p:cNvSpPr txBox="1"/>
            <p:nvPr/>
          </p:nvSpPr>
          <p:spPr>
            <a:xfrm>
              <a:off x="20172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oboto"/>
                <a:buChar char="❏"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Obtain Candidates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oboto"/>
                <a:buChar char="❏"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Register Candidates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1" name="Google Shape;351;p23"/>
          <p:cNvGrpSpPr/>
          <p:nvPr/>
        </p:nvGrpSpPr>
        <p:grpSpPr>
          <a:xfrm>
            <a:off x="3516750" y="1445575"/>
            <a:ext cx="2064000" cy="3019500"/>
            <a:chOff x="3516750" y="1189775"/>
            <a:chExt cx="2064000" cy="3019500"/>
          </a:xfrm>
        </p:grpSpPr>
        <p:sp>
          <p:nvSpPr>
            <p:cNvPr id="352" name="Google Shape;352;p23"/>
            <p:cNvSpPr/>
            <p:nvPr/>
          </p:nvSpPr>
          <p:spPr>
            <a:xfrm>
              <a:off x="35167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rPr>
                <a:t>Voter Registration &amp; Onboarding</a:t>
              </a:r>
              <a:endParaRPr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53" name="Google Shape;353;p23"/>
            <p:cNvSpPr txBox="1"/>
            <p:nvPr/>
          </p:nvSpPr>
          <p:spPr>
            <a:xfrm>
              <a:off x="3613388" y="1858775"/>
              <a:ext cx="19608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oboto"/>
                <a:buChar char="❏"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Obtain Voters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oboto"/>
                <a:buChar char="❏"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Register Voters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oboto"/>
                <a:buChar char="❏"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Wallet Setup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4" name="Google Shape;354;p23"/>
          <p:cNvGrpSpPr/>
          <p:nvPr/>
        </p:nvGrpSpPr>
        <p:grpSpPr>
          <a:xfrm>
            <a:off x="6964100" y="1445575"/>
            <a:ext cx="2064000" cy="2962050"/>
            <a:chOff x="6964100" y="1445575"/>
            <a:chExt cx="2064000" cy="2962050"/>
          </a:xfrm>
        </p:grpSpPr>
        <p:sp>
          <p:nvSpPr>
            <p:cNvPr id="355" name="Google Shape;355;p23"/>
            <p:cNvSpPr/>
            <p:nvPr/>
          </p:nvSpPr>
          <p:spPr>
            <a:xfrm>
              <a:off x="6964100" y="14455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rPr>
                <a:t>Dashboard &amp; Analytics </a:t>
              </a:r>
              <a:endParaRPr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56" name="Google Shape;356;p23"/>
            <p:cNvSpPr txBox="1"/>
            <p:nvPr/>
          </p:nvSpPr>
          <p:spPr>
            <a:xfrm>
              <a:off x="71838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oboto"/>
                <a:buChar char="❏"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API, 3rd Party Integrations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7" name="Google Shape;357;p23"/>
          <p:cNvGrpSpPr/>
          <p:nvPr/>
        </p:nvGrpSpPr>
        <p:grpSpPr>
          <a:xfrm>
            <a:off x="5248600" y="1445575"/>
            <a:ext cx="2064000" cy="3019500"/>
            <a:chOff x="5195350" y="1189775"/>
            <a:chExt cx="2064000" cy="3019500"/>
          </a:xfrm>
        </p:grpSpPr>
        <p:sp>
          <p:nvSpPr>
            <p:cNvPr id="358" name="Google Shape;358;p23"/>
            <p:cNvSpPr/>
            <p:nvPr/>
          </p:nvSpPr>
          <p:spPr>
            <a:xfrm>
              <a:off x="51953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Comfortaa"/>
                  <a:ea typeface="Comfortaa"/>
                  <a:cs typeface="Comfortaa"/>
                  <a:sym typeface="Comfortaa"/>
                </a:rPr>
                <a:t>Cast Your Ballot</a:t>
              </a:r>
              <a:endParaRPr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359" name="Google Shape;359;p23"/>
            <p:cNvSpPr txBox="1"/>
            <p:nvPr/>
          </p:nvSpPr>
          <p:spPr>
            <a:xfrm>
              <a:off x="5412550" y="1858775"/>
              <a:ext cx="18468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oboto"/>
                <a:buChar char="❏"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Authentication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oboto"/>
                <a:buChar char="❏"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Vote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oboto"/>
                <a:buChar char="❏"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Confirmation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4"/>
          <p:cNvSpPr txBox="1"/>
          <p:nvPr/>
        </p:nvSpPr>
        <p:spPr>
          <a:xfrm>
            <a:off x="2689775" y="434575"/>
            <a:ext cx="5844000" cy="14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DESIRED VOTE PROCESS - Frictionless process to encourage DAPP voting (drive Voter participation% higher)</a:t>
            </a:r>
            <a:endParaRPr b="1"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❏"/>
            </a:pPr>
            <a:r>
              <a:rPr lang="en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Log In (Authenticate)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❏"/>
            </a:pPr>
            <a:r>
              <a:rPr lang="en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Vote 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❏"/>
            </a:pPr>
            <a:r>
              <a:rPr lang="en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Log off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65" name="Google Shape;3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125" y="3197950"/>
            <a:ext cx="1384325" cy="148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4"/>
          <p:cNvPicPr preferRelativeResize="0"/>
          <p:nvPr/>
        </p:nvPicPr>
        <p:blipFill rotWithShape="1">
          <a:blip r:embed="rId4">
            <a:alphaModFix/>
          </a:blip>
          <a:srcRect b="0" l="13549" r="16928" t="0"/>
          <a:stretch/>
        </p:blipFill>
        <p:spPr>
          <a:xfrm>
            <a:off x="486150" y="485050"/>
            <a:ext cx="1853076" cy="1777876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4"/>
          <p:cNvSpPr txBox="1"/>
          <p:nvPr/>
        </p:nvSpPr>
        <p:spPr>
          <a:xfrm>
            <a:off x="2339225" y="3197950"/>
            <a:ext cx="65451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I DON’T WANT TO PAY FOR GAS</a:t>
            </a:r>
            <a:endParaRPr b="1" sz="3200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32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SHOW STOPPER?</a:t>
            </a:r>
            <a:endParaRPr b="1" sz="3200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"/>
          <p:cNvSpPr txBox="1"/>
          <p:nvPr>
            <p:ph type="title"/>
          </p:nvPr>
        </p:nvSpPr>
        <p:spPr>
          <a:xfrm>
            <a:off x="515775" y="3004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Optimizing Gas </a:t>
            </a:r>
            <a:endParaRPr sz="5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73" name="Google Shape;373;p25"/>
          <p:cNvSpPr txBox="1"/>
          <p:nvPr>
            <p:ph idx="1" type="body"/>
          </p:nvPr>
        </p:nvSpPr>
        <p:spPr>
          <a:xfrm>
            <a:off x="649600" y="1299700"/>
            <a:ext cx="7684800" cy="32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❏"/>
            </a:pPr>
            <a:r>
              <a:rPr lang="en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Gas for writing to Ethereum (not for reading) 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❏"/>
            </a:pPr>
            <a:r>
              <a:rPr lang="en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Use lower cost data elements - ex. bytes32 instead of string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❏"/>
            </a:pPr>
            <a:r>
              <a:rPr lang="en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Simple Contracts 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❏"/>
            </a:pPr>
            <a:r>
              <a:rPr lang="en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Don’t Repeat Yourself (DRY)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❏"/>
            </a:pPr>
            <a:r>
              <a:rPr lang="en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Use Modifiers for Checks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❏"/>
            </a:pPr>
            <a:r>
              <a:rPr lang="en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Do as little as possible in constructor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74" name="Google Shape;3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2500" y="2896350"/>
            <a:ext cx="1397775" cy="224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6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0" name="Google Shape;3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125" y="763600"/>
            <a:ext cx="5857800" cy="35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26"/>
          <p:cNvSpPr txBox="1"/>
          <p:nvPr/>
        </p:nvSpPr>
        <p:spPr>
          <a:xfrm>
            <a:off x="5846350" y="720125"/>
            <a:ext cx="3244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GSN (Gas Station Network)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❏"/>
            </a:pPr>
            <a:r>
              <a:rPr b="1"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Voters: No gas charge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❏"/>
            </a:pPr>
            <a:r>
              <a:rPr b="1"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Miners: Still get paid gas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mfortaa"/>
              <a:buChar char="❏"/>
            </a:pPr>
            <a:r>
              <a:rPr b="1" lang="en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3rdParty (could be GOV’T): Pays gas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7"/>
          <p:cNvSpPr txBox="1"/>
          <p:nvPr>
            <p:ph type="title"/>
          </p:nvPr>
        </p:nvSpPr>
        <p:spPr>
          <a:xfrm>
            <a:off x="1229250" y="108725"/>
            <a:ext cx="78543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Next Steps </a:t>
            </a:r>
            <a:endParaRPr sz="5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87" name="Google Shape;387;p27"/>
          <p:cNvSpPr txBox="1"/>
          <p:nvPr>
            <p:ph idx="1" type="body"/>
          </p:nvPr>
        </p:nvSpPr>
        <p:spPr>
          <a:xfrm>
            <a:off x="1056750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❏"/>
            </a:pPr>
            <a:r>
              <a:rPr lang="en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Subcontracts and Subcontractors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❏"/>
            </a:pPr>
            <a:r>
              <a:rPr lang="en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Offboarding to Centralized Database? Long Term Storage?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❏"/>
            </a:pPr>
            <a:r>
              <a:rPr lang="en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Chain Wars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❏"/>
            </a:pPr>
            <a:r>
              <a:rPr lang="en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Authentication of User Info 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❏"/>
            </a:pPr>
            <a:r>
              <a:rPr lang="en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Political and Legal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88" name="Google Shape;3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4075" y="3225500"/>
            <a:ext cx="3239850" cy="164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275" y="965250"/>
            <a:ext cx="4363626" cy="370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5150" y="953813"/>
            <a:ext cx="4010032" cy="370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28"/>
          <p:cNvSpPr txBox="1"/>
          <p:nvPr/>
        </p:nvSpPr>
        <p:spPr>
          <a:xfrm>
            <a:off x="1050775" y="167675"/>
            <a:ext cx="74226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USPS PATENT FILED 8/18/20</a:t>
            </a:r>
            <a:endParaRPr b="1" sz="3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9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1" name="Google Shape;4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00" y="763600"/>
            <a:ext cx="5857800" cy="354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9300" y="227375"/>
            <a:ext cx="5276107" cy="479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4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60779" y="390697"/>
            <a:ext cx="5784251" cy="46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5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" y="993613"/>
            <a:ext cx="5943600" cy="33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00" y="763600"/>
            <a:ext cx="5857799" cy="357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00" y="763600"/>
            <a:ext cx="5857800" cy="357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00" y="763600"/>
            <a:ext cx="5857800" cy="357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525" y="909847"/>
            <a:ext cx="2837675" cy="112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8800" y="413225"/>
            <a:ext cx="4767475" cy="85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7950" y="1799750"/>
            <a:ext cx="2460801" cy="269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825" y="3231325"/>
            <a:ext cx="4556607" cy="9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0"/>
          <p:cNvSpPr txBox="1"/>
          <p:nvPr>
            <p:ph type="title"/>
          </p:nvPr>
        </p:nvSpPr>
        <p:spPr>
          <a:xfrm>
            <a:off x="1207950" y="257800"/>
            <a:ext cx="76200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Goals &amp; Methodology</a:t>
            </a:r>
            <a:endParaRPr sz="5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5" name="Google Shape;325;p20"/>
          <p:cNvSpPr txBox="1"/>
          <p:nvPr>
            <p:ph idx="1" type="body"/>
          </p:nvPr>
        </p:nvSpPr>
        <p:spPr>
          <a:xfrm>
            <a:off x="693050" y="1655700"/>
            <a:ext cx="73329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❏"/>
            </a:pPr>
            <a:r>
              <a:rPr lang="en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Goal: </a:t>
            </a:r>
            <a:r>
              <a:rPr b="1" lang="en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Drive Voter Turnout </a:t>
            </a:r>
            <a:endParaRPr b="1"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❏"/>
            </a:pPr>
            <a:r>
              <a:rPr lang="en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How: </a:t>
            </a:r>
            <a:r>
              <a:rPr b="1" lang="en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Voting Web Dapp w/Solidity</a:t>
            </a:r>
            <a:endParaRPr b="1"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❏"/>
            </a:pPr>
            <a:r>
              <a:rPr lang="en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Backend (Remix IDE, Truffle Suite or Faucet)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❏"/>
            </a:pPr>
            <a:r>
              <a:rPr lang="en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Front End (NPM, Unbox Pet Shop) 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❏"/>
            </a:pPr>
            <a:r>
              <a:rPr lang="en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Hosting (Pinata, IPFS)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❏"/>
            </a:pPr>
            <a:r>
              <a:rPr lang="en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Election Information (Sample Ballot) 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5425" y="1257098"/>
            <a:ext cx="2791225" cy="1571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1"/>
          <p:cNvSpPr txBox="1"/>
          <p:nvPr>
            <p:ph type="title"/>
          </p:nvPr>
        </p:nvSpPr>
        <p:spPr>
          <a:xfrm>
            <a:off x="1261200" y="257800"/>
            <a:ext cx="73431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Why Change?</a:t>
            </a:r>
            <a:r>
              <a:rPr lang="en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2" name="Google Shape;332;p21"/>
          <p:cNvSpPr txBox="1"/>
          <p:nvPr>
            <p:ph idx="1" type="body"/>
          </p:nvPr>
        </p:nvSpPr>
        <p:spPr>
          <a:xfrm>
            <a:off x="1141500" y="141500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❏"/>
            </a:pPr>
            <a:r>
              <a:rPr lang="en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Traditional	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❏"/>
            </a:pPr>
            <a:r>
              <a:rPr lang="en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Manual Work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❏"/>
            </a:pPr>
            <a:r>
              <a:rPr lang="en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Known Sunk Cost 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❏"/>
            </a:pPr>
            <a:r>
              <a:rPr lang="en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Jail, Traveling, Military, </a:t>
            </a:r>
            <a:r>
              <a:rPr lang="en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Weather,  Childcare, Work</a:t>
            </a:r>
            <a:r>
              <a:rPr lang="en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omfortaa"/>
              <a:buChar char="❏"/>
            </a:pPr>
            <a:r>
              <a:rPr lang="en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Centralized, Legal and Political</a:t>
            </a:r>
            <a:endParaRPr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1"/>
          <p:cNvSpPr txBox="1"/>
          <p:nvPr>
            <p:ph idx="2" type="body"/>
          </p:nvPr>
        </p:nvSpPr>
        <p:spPr>
          <a:xfrm>
            <a:off x="5074175" y="1457600"/>
            <a:ext cx="38709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❏"/>
            </a:pPr>
            <a:r>
              <a:rPr lang="en" sz="2000">
                <a:solidFill>
                  <a:srgbClr val="FFFFFF"/>
                </a:solidFill>
              </a:rPr>
              <a:t>Smart Contract Voting</a:t>
            </a:r>
            <a:endParaRPr sz="2000">
              <a:solidFill>
                <a:srgbClr val="FFFFFF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❏"/>
            </a:pPr>
            <a:r>
              <a:rPr lang="en" sz="2000">
                <a:solidFill>
                  <a:srgbClr val="FFFFFF"/>
                </a:solidFill>
              </a:rPr>
              <a:t>Automation </a:t>
            </a:r>
            <a:endParaRPr sz="2000">
              <a:solidFill>
                <a:srgbClr val="FFFFFF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❏"/>
            </a:pPr>
            <a:r>
              <a:rPr lang="en" sz="2000">
                <a:solidFill>
                  <a:srgbClr val="FFFFFF"/>
                </a:solidFill>
              </a:rPr>
              <a:t>Gas Cost, </a:t>
            </a:r>
            <a:r>
              <a:rPr lang="en" sz="2000">
                <a:solidFill>
                  <a:srgbClr val="FFFFFF"/>
                </a:solidFill>
              </a:rPr>
              <a:t>Initial Capital </a:t>
            </a:r>
            <a:endParaRPr sz="2000">
              <a:solidFill>
                <a:srgbClr val="FFFFFF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❏"/>
            </a:pPr>
            <a:r>
              <a:rPr lang="en" sz="2000">
                <a:solidFill>
                  <a:srgbClr val="FFFFFF"/>
                </a:solidFill>
              </a:rPr>
              <a:t>Safer Immediately </a:t>
            </a:r>
            <a:endParaRPr sz="2000">
              <a:solidFill>
                <a:srgbClr val="FFFFFF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❏"/>
            </a:pPr>
            <a:r>
              <a:rPr lang="en" sz="2000">
                <a:solidFill>
                  <a:srgbClr val="FFFFFF"/>
                </a:solidFill>
              </a:rPr>
              <a:t>Decentralized Identity and Vote  Storage</a:t>
            </a:r>
            <a:endParaRPr sz="2000">
              <a:solidFill>
                <a:srgbClr val="FFFFFF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❏"/>
            </a:pPr>
            <a:r>
              <a:rPr lang="en" sz="2000">
                <a:solidFill>
                  <a:srgbClr val="FFFFFF"/>
                </a:solidFill>
              </a:rPr>
              <a:t>Built for Legality </a:t>
            </a:r>
            <a:endParaRPr sz="2000">
              <a:solidFill>
                <a:srgbClr val="FFFFFF"/>
              </a:solidFill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❏"/>
            </a:pPr>
            <a:r>
              <a:rPr lang="en" sz="2000">
                <a:solidFill>
                  <a:srgbClr val="FFFFFF"/>
                </a:solidFill>
              </a:rPr>
              <a:t>Dapp, Timestamping, Digital Signatures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Google Shape;3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475" y="110551"/>
            <a:ext cx="1713674" cy="129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